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2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443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C477D"/>
    <a:srgbClr val="000099"/>
    <a:srgbClr val="C00202"/>
    <a:srgbClr val="005101"/>
    <a:srgbClr val="616381"/>
    <a:srgbClr val="1E497D"/>
    <a:srgbClr val="294262"/>
    <a:srgbClr val="A6001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798" autoAdjust="0"/>
    <p:restoredTop sz="98820" autoAdjust="0"/>
  </p:normalViewPr>
  <p:slideViewPr>
    <p:cSldViewPr snapToGrid="0" snapToObjects="1">
      <p:cViewPr varScale="1">
        <p:scale>
          <a:sx n="118" d="100"/>
          <a:sy n="118" d="100"/>
        </p:scale>
        <p:origin x="1008" y="1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6808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596B5F-F2B5-3745-9360-0F23CE673ADB}" type="datetimeFigureOut">
              <a:rPr lang="en-US" smtClean="0"/>
              <a:t>5/13/20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0A332A-09C2-D944-9337-99F75C3DE0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760164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87A660-6EF8-0C43-AE6B-F78B6982024E}" type="datetimeFigureOut">
              <a:rPr lang="en-US" smtClean="0"/>
              <a:t>5/13/20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612760-CACE-5D48-9270-F617851E94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748900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4710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>
                <a:latin typeface="Calibri" charset="0"/>
              </a:rPr>
              <a:t>1:45</a:t>
            </a:r>
          </a:p>
        </p:txBody>
      </p:sp>
      <p:sp>
        <p:nvSpPr>
          <p:cNvPr id="4710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3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02756" indent="-270291">
              <a:defRPr sz="23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081164" indent="-216233">
              <a:defRPr sz="23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513629" indent="-216233">
              <a:defRPr sz="23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1946095" indent="-216233">
              <a:defRPr sz="23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378560" indent="-216233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811026" indent="-216233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243491" indent="-216233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675957" indent="-216233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74EA583E-9DC3-5147-86FF-604AA9160864}" type="slidenum">
              <a:rPr lang="en-US" sz="1200">
                <a:cs typeface="Arial" charset="0"/>
              </a:rPr>
              <a:pPr/>
              <a:t>2</a:t>
            </a:fld>
            <a:endParaRPr lang="en-US" sz="120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92431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7099390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1825" y="1830387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9C12F9E-BE0D-2445-A6E6-EE208C25BE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1496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9C12F9E-BE0D-2445-A6E6-EE208C25BE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80630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400800"/>
            <a:ext cx="1905000" cy="45720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xfrm>
            <a:off x="685800" y="6172200"/>
            <a:ext cx="7864475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/>
              <a:t>www.HowardPatridgeInnerCircle.com </a:t>
            </a:r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400800"/>
            <a:ext cx="1905000" cy="45720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355BD29E-2D3D-264F-BE4E-1916BEA2A8A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22091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1825" y="1830387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69C12F9E-BE0D-2445-A6E6-EE208C25BE9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70918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9C12F9E-BE0D-2445-A6E6-EE208C25BE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66557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9C12F9E-BE0D-2445-A6E6-EE208C25BE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43087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9C12F9E-BE0D-2445-A6E6-EE208C25BE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72092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9C12F9E-BE0D-2445-A6E6-EE208C25BE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88676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9C12F9E-BE0D-2445-A6E6-EE208C25BE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7939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9C12F9E-BE0D-2445-A6E6-EE208C25BE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63556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9C12F9E-BE0D-2445-A6E6-EE208C25BE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19831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1102727"/>
            <a:ext cx="9144000" cy="96569"/>
          </a:xfrm>
          <a:prstGeom prst="rect">
            <a:avLst/>
          </a:prstGeom>
          <a:solidFill>
            <a:srgbClr val="A6001B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A6001B"/>
              </a:solidFill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9143999" cy="1122631"/>
          </a:xfrm>
          <a:prstGeom prst="rect">
            <a:avLst/>
          </a:prstGeom>
          <a:solidFill>
            <a:schemeClr val="accent1"/>
          </a:solidFill>
          <a:ln>
            <a:solidFill>
              <a:srgbClr val="37609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 userDrawn="1"/>
        </p:nvSpPr>
        <p:spPr>
          <a:xfrm>
            <a:off x="96538" y="200981"/>
            <a:ext cx="731096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spc="300" dirty="0">
                <a:solidFill>
                  <a:schemeClr val="bg1"/>
                </a:solidFill>
                <a:latin typeface="Capitals"/>
                <a:cs typeface="Capitals"/>
              </a:rPr>
              <a:t>The Howard Partridge Inner Circle</a:t>
            </a:r>
          </a:p>
        </p:txBody>
      </p:sp>
      <p:sp>
        <p:nvSpPr>
          <p:cNvPr id="14" name="Oval 13"/>
          <p:cNvSpPr/>
          <p:nvPr userDrawn="1"/>
        </p:nvSpPr>
        <p:spPr>
          <a:xfrm>
            <a:off x="6961258" y="105824"/>
            <a:ext cx="1669762" cy="1634397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 userDrawn="1"/>
        </p:nvSpPr>
        <p:spPr>
          <a:xfrm>
            <a:off x="144532" y="591386"/>
            <a:ext cx="34827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>
                <a:solidFill>
                  <a:srgbClr val="FFFFFF"/>
                </a:solidFill>
                <a:latin typeface="Baskerville Old Face"/>
                <a:cs typeface="Baskerville Old Face"/>
              </a:rPr>
              <a:t>Inspiration to Implementation</a:t>
            </a:r>
          </a:p>
        </p:txBody>
      </p:sp>
      <p:pic>
        <p:nvPicPr>
          <p:cNvPr id="16" name="Picture 15" descr="2017IClogo.png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5139" y="0"/>
            <a:ext cx="1989780" cy="1844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512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Content Placeholder 9"/>
          <p:cNvGraphicFramePr>
            <a:graphicFrameLocks noGrp="1"/>
          </p:cNvGraphicFramePr>
          <p:nvPr>
            <p:ph idx="1"/>
          </p:nvPr>
        </p:nvGraphicFramePr>
        <p:xfrm>
          <a:off x="0" y="0"/>
          <a:ext cx="9144000" cy="68437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993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230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640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1551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420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816573">
                <a:tc gridSpan="5">
                  <a:txBody>
                    <a:bodyPr/>
                    <a:lstStyle/>
                    <a:p>
                      <a:pPr algn="ctr"/>
                      <a:r>
                        <a:rPr lang="en-US" sz="3600" dirty="0"/>
                        <a:t>ORGANIZATIONAL</a:t>
                      </a:r>
                      <a:r>
                        <a:rPr lang="en-US" sz="3600" baseline="0" dirty="0"/>
                        <a:t> CHART </a:t>
                      </a:r>
                      <a:endParaRPr lang="en-US" sz="3600" dirty="0"/>
                    </a:p>
                  </a:txBody>
                  <a:tcPr marT="45735" marB="45735"/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T="45733" marB="45733"/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T="45733" marB="45733"/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T="45733" marB="45733"/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T="45733" marB="45733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55278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/>
                        <a:t>LEADERSHIP</a:t>
                      </a:r>
                    </a:p>
                  </a:txBody>
                  <a:tcPr marT="45735" marB="4573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/>
                        <a:t>MARKETING</a:t>
                      </a:r>
                      <a:r>
                        <a:rPr lang="en-US" sz="1800" b="1" baseline="0" dirty="0"/>
                        <a:t> </a:t>
                      </a:r>
                    </a:p>
                    <a:p>
                      <a:pPr algn="ctr"/>
                      <a:endParaRPr lang="en-US" sz="1800" b="1" dirty="0"/>
                    </a:p>
                  </a:txBody>
                  <a:tcPr marT="45735" marB="4573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/>
                        <a:t>SALES</a:t>
                      </a:r>
                    </a:p>
                  </a:txBody>
                  <a:tcPr marT="45735" marB="4573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/>
                        <a:t>OPERATIONS </a:t>
                      </a:r>
                    </a:p>
                  </a:txBody>
                  <a:tcPr marT="45735" marB="4573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ADMINISTRATION</a:t>
                      </a:r>
                    </a:p>
                  </a:txBody>
                  <a:tcPr marT="45735" marB="4573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21828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solidFill>
                            <a:srgbClr val="000099"/>
                          </a:solidFill>
                        </a:rPr>
                        <a:t>Directing</a:t>
                      </a:r>
                    </a:p>
                    <a:p>
                      <a:pPr algn="ctr"/>
                      <a:r>
                        <a:rPr lang="en-US" sz="2000" dirty="0">
                          <a:solidFill>
                            <a:srgbClr val="000099"/>
                          </a:solidFill>
                        </a:rPr>
                        <a:t>(Planning)</a:t>
                      </a:r>
                    </a:p>
                  </a:txBody>
                  <a:tcPr marT="45735" marB="45735"/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T="45735" marB="45735"/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T="45735" marB="45735"/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T="45735" marB="45735"/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T="45735" marB="4573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22893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solidFill>
                            <a:srgbClr val="000099"/>
                          </a:solidFill>
                        </a:rPr>
                        <a:t>Managing</a:t>
                      </a:r>
                    </a:p>
                    <a:p>
                      <a:pPr algn="ctr"/>
                      <a:r>
                        <a:rPr lang="en-US" sz="2000" dirty="0">
                          <a:solidFill>
                            <a:srgbClr val="000099"/>
                          </a:solidFill>
                        </a:rPr>
                        <a:t>(Supervising)</a:t>
                      </a:r>
                    </a:p>
                  </a:txBody>
                  <a:tcPr marT="45735" marB="45735"/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T="45735" marB="45735"/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T="45735" marB="45735"/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T="45735" marB="45735"/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T="45735" marB="45735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27141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solidFill>
                            <a:srgbClr val="000099"/>
                          </a:solidFill>
                        </a:rPr>
                        <a:t>Implementing</a:t>
                      </a:r>
                    </a:p>
                    <a:p>
                      <a:pPr algn="ctr"/>
                      <a:r>
                        <a:rPr lang="en-US" sz="2000" dirty="0">
                          <a:solidFill>
                            <a:srgbClr val="000099"/>
                          </a:solidFill>
                        </a:rPr>
                        <a:t>(Doing)</a:t>
                      </a:r>
                    </a:p>
                  </a:txBody>
                  <a:tcPr marT="45735" marB="45735"/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T="45735" marB="45735"/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T="45735" marB="45735"/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T="45735" marB="45735"/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T="45735" marB="45735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396596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20179</TotalTime>
  <Words>21</Words>
  <Application>Microsoft Macintosh PowerPoint</Application>
  <PresentationFormat>On-screen Show (4:3)</PresentationFormat>
  <Paragraphs>14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Baskerville Old Face</vt:lpstr>
      <vt:lpstr>Calibri</vt:lpstr>
      <vt:lpstr>Capitals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Victoria Marez</dc:creator>
  <cp:lastModifiedBy>Microsoft Office User</cp:lastModifiedBy>
  <cp:revision>616</cp:revision>
  <dcterms:created xsi:type="dcterms:W3CDTF">2017-01-02T15:00:19Z</dcterms:created>
  <dcterms:modified xsi:type="dcterms:W3CDTF">2020-05-13T15:32:04Z</dcterms:modified>
</cp:coreProperties>
</file>